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6"/>
  </p:notesMasterIdLst>
  <p:handoutMasterIdLst>
    <p:handoutMasterId r:id="rId17"/>
  </p:handoutMasterIdLst>
  <p:sldIdLst>
    <p:sldId id="298" r:id="rId4"/>
    <p:sldId id="283" r:id="rId5"/>
    <p:sldId id="297" r:id="rId6"/>
    <p:sldId id="292" r:id="rId7"/>
    <p:sldId id="299" r:id="rId8"/>
    <p:sldId id="284" r:id="rId9"/>
    <p:sldId id="302" r:id="rId10"/>
    <p:sldId id="301" r:id="rId11"/>
    <p:sldId id="293" r:id="rId12"/>
    <p:sldId id="303" r:id="rId13"/>
    <p:sldId id="295" r:id="rId14"/>
    <p:sldId id="296" r:id="rId15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105A"/>
    <a:srgbClr val="08157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5" autoAdjust="0"/>
    <p:restoredTop sz="94574" autoAdjust="0"/>
  </p:normalViewPr>
  <p:slideViewPr>
    <p:cSldViewPr snapToGrid="0">
      <p:cViewPr varScale="1">
        <p:scale>
          <a:sx n="74" d="100"/>
          <a:sy n="74" d="100"/>
        </p:scale>
        <p:origin x="376" y="1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75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910C252-6BAA-4DA1-B375-5BC4F62E35DC}" type="datetime1">
              <a:rPr lang="it-IT" smtClean="0"/>
              <a:t>08/01/2024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40F9C-702C-4EF1-BBD5-EB8FAB3C4E97}" type="datetime1">
              <a:rPr lang="it-IT" smtClean="0"/>
              <a:pPr/>
              <a:t>08/01/2024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dirty="0"/>
              <a:t>Modifica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717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4764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egnaposto immagin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dirty="0"/>
              <a:t>Inserire o trascinare la foto qui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800" b="1" spc="-300" dirty="0"/>
            </a:lvl1pPr>
          </a:lstStyle>
          <a:p>
            <a:pPr lvl="0" algn="r" rtl="0"/>
            <a:r>
              <a:rPr lang="it-IT" dirty="0"/>
              <a:t>Fare clic per modificare il titolo della presentazione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Fare clic per modificare il titolo della pagina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Sottotitolo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Fare clic per modificare il titolo della pagina</a:t>
            </a:r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Sottotitolo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Fare clic per modificare il titolo della pagina</a:t>
            </a:r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Sottotitolo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13" name="Segnaposto testo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15" name="Segnaposto testo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17" name="Segnaposto testo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Fare clic per modificare il titolo della pagina</a:t>
            </a: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Sottotitolo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ivisor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egnaposto immagin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dirty="0"/>
              <a:t>Inserire o trascinare </a:t>
            </a:r>
            <a:br>
              <a:rPr lang="it-IT" dirty="0"/>
            </a:br>
            <a:r>
              <a:rPr lang="it-IT" dirty="0"/>
              <a:t>la foto qui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800" b="1" spc="-300" dirty="0"/>
            </a:lvl1pPr>
          </a:lstStyle>
          <a:p>
            <a:pPr lvl="0" algn="r" rtl="0"/>
            <a:r>
              <a:rPr lang="it-IT" dirty="0"/>
              <a:t>Fare clic per modificare il divisore di sezione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ivisor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egnaposto immagin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dirty="0"/>
              <a:t>Inserire o trascinare </a:t>
            </a:r>
            <a:br>
              <a:rPr lang="it-IT" dirty="0"/>
            </a:br>
            <a:r>
              <a:rPr lang="it-IT" dirty="0"/>
              <a:t>la foto qui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48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it-IT" dirty="0"/>
              <a:t>Fare clic per modificare il divisore di sezione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it-IT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immagine tes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dirty="0"/>
              <a:t>Inserire o trascinare la foto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lnSpc>
                <a:spcPct val="70000"/>
              </a:lnSpc>
              <a:defRPr sz="36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Modificare il titolo della pagina</a:t>
            </a:r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Sottotitolo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immagine te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dirty="0"/>
              <a:t>Inserire o trascinare la foto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44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Fare clic per modificare il titolo della pagina</a:t>
            </a:r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Sottotitolo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Fare clic per modificare il titolo della pagina</a:t>
            </a:r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Sottotitolo</a:t>
            </a:r>
          </a:p>
        </p:txBody>
      </p:sp>
      <p:sp>
        <p:nvSpPr>
          <p:cNvPr id="3" name="Segnaposto sinistro confronto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12" name="Segnaposto sinistro confronto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8" name="Segnaposto testo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dirty="0"/>
              <a:t>Inserire o trascinare la foto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 dirty="0"/>
              <a:t>Immettere la didascalia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zi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egnaposto immagin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dirty="0"/>
              <a:t>Inserire o trascinare la foto qui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 rtl="0"/>
            <a:r>
              <a:rPr lang="it-IT" dirty="0"/>
              <a:t>Grazie</a:t>
            </a:r>
          </a:p>
        </p:txBody>
      </p:sp>
      <p:sp>
        <p:nvSpPr>
          <p:cNvPr id="9" name="Segnaposto testo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Nome completo</a:t>
            </a:r>
          </a:p>
        </p:txBody>
      </p:sp>
      <p:sp>
        <p:nvSpPr>
          <p:cNvPr id="10" name="Segnaposto testo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Numero di telefono</a:t>
            </a:r>
          </a:p>
        </p:txBody>
      </p:sp>
      <p:sp>
        <p:nvSpPr>
          <p:cNvPr id="11" name="Segnaposto testo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Indirizzo di posta elettronica o </a:t>
            </a:r>
            <a:r>
              <a:rPr lang="it-IT" dirty="0" err="1"/>
              <a:t>handle</a:t>
            </a:r>
            <a:r>
              <a:rPr lang="it-IT" dirty="0"/>
              <a:t> di social media</a:t>
            </a:r>
          </a:p>
        </p:txBody>
      </p:sp>
      <p:sp>
        <p:nvSpPr>
          <p:cNvPr id="12" name="Segnaposto testo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Sito Web della società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Fare clic per modificare il titolo della pagina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Sottotitolo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1" name="Figura a mano libera: Forma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it-IT" dirty="0"/>
              <a:t>Fare clic per modificare il titolo della pagina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it-IT" dirty="0"/>
              <a:t>Modifica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4" name="Casella di testo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30153"/>
            <a:ext cx="1053900" cy="365535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 rtl="0">
              <a:lnSpc>
                <a:spcPts val="1000"/>
              </a:lnSpc>
            </a:pPr>
            <a:r>
              <a:rPr lang="it-IT" sz="2500" b="1" i="0" spc="-10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it-IT" sz="1600" b="1" i="0" spc="-10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it-IT" sz="1600" b="1" i="0" spc="-100" baseline="0" dirty="0">
                <a:solidFill>
                  <a:schemeClr val="accent1"/>
                </a:solidFill>
                <a:latin typeface="+mj-lt"/>
              </a:rPr>
            </a:br>
            <a:r>
              <a:rPr lang="it-IT" sz="1200" b="0" i="0" spc="14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  <a:endParaRPr lang="it-IT" sz="1200" b="0" i="0" spc="14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svg"/><Relationship Id="rId11" Type="http://schemas.openxmlformats.org/officeDocument/2006/relationships/image" Target="../media/image2.jpe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egnaposto immagine 11" descr="Mani che si uniscono in cerchio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67980" y="0"/>
            <a:ext cx="6912607" cy="6804025"/>
          </a:xfr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2811053"/>
            <a:ext cx="8991600" cy="1261295"/>
          </a:xfrm>
          <a:solidFill>
            <a:srgbClr val="FFFF66"/>
          </a:solidFill>
          <a:ln>
            <a:noFill/>
          </a:ln>
        </p:spPr>
        <p:txBody>
          <a:bodyPr rtlCol="0"/>
          <a:lstStyle/>
          <a:p>
            <a:pPr rtl="0">
              <a:lnSpc>
                <a:spcPct val="90000"/>
              </a:lnSpc>
            </a:pPr>
            <a:r>
              <a:rPr lang="it-IT" sz="6000" i="1" dirty="0">
                <a:solidFill>
                  <a:srgbClr val="081576"/>
                </a:solidFill>
              </a:rPr>
              <a:t>Inclusione</a:t>
            </a:r>
            <a:r>
              <a:rPr lang="it-IT" sz="6000" dirty="0">
                <a:solidFill>
                  <a:srgbClr val="081576"/>
                </a:solidFill>
              </a:rPr>
              <a:t> e dintorni</a:t>
            </a:r>
            <a:br>
              <a:rPr lang="it-IT" sz="6000" dirty="0">
                <a:solidFill>
                  <a:srgbClr val="081576"/>
                </a:solidFill>
              </a:rPr>
            </a:br>
            <a:endParaRPr lang="it-IT" sz="6000" dirty="0">
              <a:solidFill>
                <a:srgbClr val="081576"/>
              </a:solidFill>
            </a:endParaRP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7980" y="4816411"/>
            <a:ext cx="6912608" cy="1987614"/>
          </a:xfrm>
          <a:solidFill>
            <a:schemeClr val="accent1">
              <a:lumMod val="75000"/>
              <a:alpha val="80000"/>
            </a:schemeClr>
          </a:solidFill>
        </p:spPr>
        <p:txBody>
          <a:bodyPr rtlCol="0"/>
          <a:lstStyle/>
          <a:p>
            <a:pPr rtl="0"/>
            <a:r>
              <a:rPr lang="it-IT" sz="3200" b="1" dirty="0">
                <a:solidFill>
                  <a:srgbClr val="C00000"/>
                </a:solidFill>
              </a:rPr>
              <a:t>Meeting di formazione</a:t>
            </a:r>
          </a:p>
          <a:p>
            <a:pPr rtl="0"/>
            <a:r>
              <a:rPr lang="it-IT" sz="2400" b="1" dirty="0">
                <a:solidFill>
                  <a:srgbClr val="FFFF66"/>
                </a:solidFill>
              </a:rPr>
              <a:t>Incontri di aggiornamento sulla tematica dell’INCLUSIONE</a:t>
            </a:r>
          </a:p>
          <a:p>
            <a:pPr rtl="0"/>
            <a:r>
              <a:rPr lang="it-IT" sz="1400" b="1" i="1" dirty="0">
                <a:solidFill>
                  <a:srgbClr val="06105A"/>
                </a:solidFill>
              </a:rPr>
              <a:t>È previsto l’esonero dal servizio ai sensi degli artt. 63 e 64 del CCNL 2006/2009</a:t>
            </a:r>
          </a:p>
          <a:p>
            <a:pPr rtl="0"/>
            <a:endParaRPr lang="it-IT" sz="2400" b="1" dirty="0">
              <a:solidFill>
                <a:srgbClr val="FFFF66"/>
              </a:solidFill>
            </a:endParaRPr>
          </a:p>
          <a:p>
            <a:pPr rtl="0"/>
            <a:endParaRPr lang="it-IT" sz="2400" b="1" dirty="0">
              <a:solidFill>
                <a:srgbClr val="FFFF66"/>
              </a:solidFill>
            </a:endParaRPr>
          </a:p>
          <a:p>
            <a:pPr rtl="0"/>
            <a:endParaRPr lang="it-IT" sz="2400" dirty="0"/>
          </a:p>
          <a:p>
            <a:pPr rtl="0"/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5190A65-7608-C32C-4C8C-C75C763FB2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359" y="4828446"/>
            <a:ext cx="2395505" cy="2036180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A57B6DA5-003E-9093-000B-100B469EA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" y="5318"/>
            <a:ext cx="2533527" cy="24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4AE617C-B568-09A3-EC5C-E027A1430F18}"/>
              </a:ext>
            </a:extLst>
          </p:cNvPr>
          <p:cNvSpPr txBox="1"/>
          <p:nvPr/>
        </p:nvSpPr>
        <p:spPr>
          <a:xfrm>
            <a:off x="9687338" y="327033"/>
            <a:ext cx="257603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06105A"/>
                </a:solidFill>
                <a:latin typeface="Aptos SemiBold" panose="020F0502020204030204" pitchFamily="34" charset="0"/>
              </a:rPr>
              <a:t>Il link del primo incontro che si </a:t>
            </a:r>
            <a:r>
              <a:rPr lang="it-IT" sz="2000" b="1">
                <a:solidFill>
                  <a:srgbClr val="06105A"/>
                </a:solidFill>
                <a:latin typeface="Aptos SemiBold" panose="020F0502020204030204" pitchFamily="34" charset="0"/>
              </a:rPr>
              <a:t>terrà il </a:t>
            </a:r>
            <a:r>
              <a:rPr lang="it-IT" sz="2200" b="1">
                <a:solidFill>
                  <a:srgbClr val="FF0000"/>
                </a:solidFill>
                <a:latin typeface="Aptos SemiBold" panose="020F0502020204030204" pitchFamily="34" charset="0"/>
              </a:rPr>
              <a:t>19 </a:t>
            </a:r>
            <a:r>
              <a:rPr lang="it-IT" sz="2200" b="1" dirty="0">
                <a:solidFill>
                  <a:srgbClr val="FF0000"/>
                </a:solidFill>
                <a:latin typeface="Aptos SemiBold" panose="020F0502020204030204" pitchFamily="34" charset="0"/>
              </a:rPr>
              <a:t>gennaio alle 16 </a:t>
            </a:r>
            <a:r>
              <a:rPr lang="it-IT" sz="2000" b="1" dirty="0">
                <a:solidFill>
                  <a:srgbClr val="06105A"/>
                </a:solidFill>
                <a:latin typeface="Aptos SemiBold" panose="020F0502020204030204" pitchFamily="34" charset="0"/>
              </a:rPr>
              <a:t>registrandosi a:</a:t>
            </a:r>
            <a:endParaRPr lang="it-IT" sz="2000" b="1" i="1" dirty="0">
              <a:solidFill>
                <a:srgbClr val="06105A"/>
              </a:solidFill>
              <a:latin typeface="Aptos SemiBold" panose="020F0502020204030204" pitchFamily="34" charset="0"/>
            </a:endParaRPr>
          </a:p>
          <a:p>
            <a:pPr algn="ctr"/>
            <a:r>
              <a:rPr lang="it-IT" sz="2000" b="1" i="1" dirty="0">
                <a:solidFill>
                  <a:srgbClr val="06105A"/>
                </a:solidFill>
                <a:latin typeface="Aptos SemiBold" panose="020F0502020204030204" pitchFamily="34" charset="0"/>
              </a:rPr>
              <a:t>http://forms.gle/8RsEfitHCuaaEs6x8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34D7F9B-F9FC-BEB8-4FF7-12F5371371F6}"/>
              </a:ext>
            </a:extLst>
          </p:cNvPr>
          <p:cNvSpPr txBox="1"/>
          <p:nvPr/>
        </p:nvSpPr>
        <p:spPr>
          <a:xfrm>
            <a:off x="31900" y="2306837"/>
            <a:ext cx="28360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400" i="1" dirty="0">
                <a:solidFill>
                  <a:srgbClr val="06105A"/>
                </a:solidFill>
              </a:rPr>
              <a:t>I meeting prevedono l’articolazione in 4 moduli </a:t>
            </a:r>
            <a:r>
              <a:rPr lang="it-IT" sz="1400" b="1" dirty="0">
                <a:solidFill>
                  <a:srgbClr val="06105A"/>
                </a:solidFill>
              </a:rPr>
              <a:t>iniziali</a:t>
            </a:r>
            <a:r>
              <a:rPr lang="it-IT" sz="1400" i="1" dirty="0">
                <a:solidFill>
                  <a:srgbClr val="06105A"/>
                </a:solidFill>
              </a:rPr>
              <a:t>:</a:t>
            </a:r>
          </a:p>
          <a:p>
            <a:pPr rtl="0"/>
            <a:r>
              <a:rPr lang="it-IT" sz="1400" i="1" dirty="0">
                <a:solidFill>
                  <a:srgbClr val="06105A"/>
                </a:solidFill>
              </a:rPr>
              <a:t>1. L’ARTE-TERAPIA a scuola e inclusione</a:t>
            </a:r>
          </a:p>
          <a:p>
            <a:pPr rtl="0"/>
            <a:r>
              <a:rPr lang="it-IT" sz="1400" i="1" dirty="0">
                <a:solidFill>
                  <a:srgbClr val="06105A"/>
                </a:solidFill>
              </a:rPr>
              <a:t>2. I DOCUMENTI per l’INCLUSIONE</a:t>
            </a:r>
          </a:p>
          <a:p>
            <a:pPr rtl="0"/>
            <a:r>
              <a:rPr lang="it-IT" sz="1400" i="1" dirty="0">
                <a:solidFill>
                  <a:srgbClr val="06105A"/>
                </a:solidFill>
              </a:rPr>
              <a:t>3. La NORMATIVA sull’INCLUSIONE e lo SFONDO PSICOPEDAGOGICO di riferimento</a:t>
            </a:r>
          </a:p>
          <a:p>
            <a:pPr rtl="0"/>
            <a:r>
              <a:rPr lang="it-IT" sz="1400" i="1" dirty="0">
                <a:solidFill>
                  <a:srgbClr val="06105A"/>
                </a:solidFill>
              </a:rPr>
              <a:t>4. METODOLOGIE per l’INCLUSIONE e la VALUTAZIONE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9BF6CE0B-DC2E-182B-8EFD-10F4CD5D02B2}"/>
              </a:ext>
            </a:extLst>
          </p:cNvPr>
          <p:cNvSpPr/>
          <p:nvPr/>
        </p:nvSpPr>
        <p:spPr>
          <a:xfrm>
            <a:off x="-1" y="4850248"/>
            <a:ext cx="2855209" cy="74406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B256793-6158-010C-A936-48B55BD69FFF}"/>
              </a:ext>
            </a:extLst>
          </p:cNvPr>
          <p:cNvSpPr txBox="1"/>
          <p:nvPr/>
        </p:nvSpPr>
        <p:spPr>
          <a:xfrm>
            <a:off x="-53008" y="4904838"/>
            <a:ext cx="2920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6105A"/>
                </a:solidFill>
              </a:rPr>
              <a:t>GRATUITO</a:t>
            </a:r>
          </a:p>
          <a:p>
            <a:pPr algn="ctr"/>
            <a:r>
              <a:rPr lang="it-IT" dirty="0">
                <a:solidFill>
                  <a:srgbClr val="06105A"/>
                </a:solidFill>
              </a:rPr>
              <a:t>per gli iscritti UIL Scuola Rua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B927F74-333A-0055-682E-4494696D5D5F}"/>
              </a:ext>
            </a:extLst>
          </p:cNvPr>
          <p:cNvSpPr txBox="1"/>
          <p:nvPr/>
        </p:nvSpPr>
        <p:spPr>
          <a:xfrm>
            <a:off x="137508" y="5594311"/>
            <a:ext cx="2605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06105A"/>
                </a:solidFill>
              </a:rPr>
              <a:t>previa iscrizione a IRASE Siclia</a:t>
            </a:r>
          </a:p>
          <a:p>
            <a:pPr algn="ctr"/>
            <a:r>
              <a:rPr lang="it-IT" sz="1400" dirty="0">
                <a:solidFill>
                  <a:srgbClr val="06105A"/>
                </a:solidFill>
              </a:rPr>
              <a:t>(quota associativa € 30.00</a:t>
            </a:r>
            <a:r>
              <a:rPr lang="it-IT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2CBFF2-BA95-BE95-C9D2-BD53F265C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Calendario primi incontri di meeting ore 16-18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6E4B297-0241-2B79-AAFC-E2325CF793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it-IT"/>
              <a:t>Aggiungere un piè di pagina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57C044F-F5DD-1113-A0B9-08B8ED07563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it-IT" smtClean="0"/>
              <a:pPr rtl="0"/>
              <a:t>10</a:t>
            </a:fld>
            <a:endParaRPr lang="it-IT" dirty="0"/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88847DD9-C4B6-1A03-E230-001603938C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884883"/>
              </p:ext>
            </p:extLst>
          </p:nvPr>
        </p:nvGraphicFramePr>
        <p:xfrm>
          <a:off x="1462157" y="1414780"/>
          <a:ext cx="8128000" cy="3754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35270">
                  <a:extLst>
                    <a:ext uri="{9D8B030D-6E8A-4147-A177-3AD203B41FA5}">
                      <a16:colId xmlns:a16="http://schemas.microsoft.com/office/drawing/2014/main" val="3660717702"/>
                    </a:ext>
                  </a:extLst>
                </a:gridCol>
                <a:gridCol w="2928730">
                  <a:extLst>
                    <a:ext uri="{9D8B030D-6E8A-4147-A177-3AD203B41FA5}">
                      <a16:colId xmlns:a16="http://schemas.microsoft.com/office/drawing/2014/main" val="315954235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3483199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350891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MODULO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DENOMINAZIONE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FORMATORE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91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6105A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i="1" dirty="0">
                          <a:solidFill>
                            <a:srgbClr val="06105A"/>
                          </a:solidFill>
                        </a:rPr>
                        <a:t>L’ARTE-TERAPIA a scuola e inclusione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6105A"/>
                          </a:solidFill>
                        </a:rPr>
                        <a:t>A. Prizzi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rgbClr val="06105A"/>
                          </a:solidFill>
                        </a:rPr>
                        <a:t>19 e 25 </a:t>
                      </a:r>
                      <a:r>
                        <a:rPr lang="it-IT" dirty="0">
                          <a:solidFill>
                            <a:srgbClr val="06105A"/>
                          </a:solidFill>
                        </a:rPr>
                        <a:t>Gennaio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600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6105A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i="1" dirty="0">
                          <a:solidFill>
                            <a:srgbClr val="06105A"/>
                          </a:solidFill>
                        </a:rPr>
                        <a:t>I DOCUMENTI per l’INCLUSIONE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6105A"/>
                          </a:solidFill>
                        </a:rPr>
                        <a:t>I. Tarantino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rgbClr val="06105A"/>
                          </a:solidFill>
                        </a:rPr>
                        <a:t>23 </a:t>
                      </a:r>
                      <a:r>
                        <a:rPr lang="it-IT" dirty="0">
                          <a:solidFill>
                            <a:srgbClr val="06105A"/>
                          </a:solidFill>
                        </a:rPr>
                        <a:t>e 29 Febbraio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569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6105A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i="1" dirty="0">
                          <a:solidFill>
                            <a:srgbClr val="06105A"/>
                          </a:solidFill>
                        </a:rPr>
                        <a:t>La NORMATIVA sull’INCLUSIONE e lo SFONDO PSICOPEDAGOGICO di riferimento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6105A"/>
                          </a:solidFill>
                        </a:rPr>
                        <a:t>A. Pioppo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6105A"/>
                          </a:solidFill>
                        </a:rPr>
                        <a:t>14 e 21 Marzo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763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6105A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i="1" dirty="0">
                          <a:solidFill>
                            <a:srgbClr val="06105A"/>
                          </a:solidFill>
                        </a:rPr>
                        <a:t>METODOLOGIE per l’INCLUSIONE e la VALUTAZIONE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6105A"/>
                          </a:solidFill>
                        </a:rPr>
                        <a:t>C. Graziano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6105A"/>
                          </a:solidFill>
                        </a:rPr>
                        <a:t>11 e 18 Aprile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601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283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267129-D582-495A-8F4B-6B907589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MATERIALE FORMATIVO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204AFD2-303D-4B48-AA3E-C96B74D8127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7999"/>
            <a:ext cx="11339513" cy="606845"/>
          </a:xfrm>
        </p:spPr>
        <p:txBody>
          <a:bodyPr rtlCol="0"/>
          <a:lstStyle/>
          <a:p>
            <a:pPr rtl="0"/>
            <a:r>
              <a:rPr lang="it-IT" dirty="0"/>
              <a:t>I corsisti avranno la possibilità di scaricare dal portale www.irasesicilia.it, attraverso delle credenziali che verranno fornite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11</a:t>
            </a:fld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DDFA271-9C50-5F2E-77AB-25DCD81225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824" y="5409621"/>
            <a:ext cx="1984176" cy="1450720"/>
          </a:xfrm>
          <a:prstGeom prst="rect">
            <a:avLst/>
          </a:prstGeom>
        </p:spPr>
      </p:pic>
      <p:sp>
        <p:nvSpPr>
          <p:cNvPr id="8" name="Segnaposto contenuto 4">
            <a:extLst>
              <a:ext uri="{FF2B5EF4-FFF2-40B4-BE49-F238E27FC236}">
                <a16:creationId xmlns:a16="http://schemas.microsoft.com/office/drawing/2014/main" id="{97AA32BE-1335-F72B-02F2-302378243371}"/>
              </a:ext>
            </a:extLst>
          </p:cNvPr>
          <p:cNvSpPr txBox="1">
            <a:spLocks/>
          </p:cNvSpPr>
          <p:nvPr/>
        </p:nvSpPr>
        <p:spPr>
          <a:xfrm>
            <a:off x="432000" y="2950768"/>
            <a:ext cx="5472000" cy="2194694"/>
          </a:xfrm>
          <a:prstGeom prst="rect">
            <a:avLst/>
          </a:prstGeom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it-IT" dirty="0"/>
              <a:t>DISPENSE RELATIVE ALLE RELAZIONI DEI DOCENTI FORMATORI PROIETTATE DURANTE GLI INCONTRI</a:t>
            </a:r>
          </a:p>
          <a:p>
            <a:pPr lvl="1"/>
            <a:r>
              <a:rPr lang="it-IT" dirty="0"/>
              <a:t>MATERIALE DIDATTICO DI APPROFONDIMENTO</a:t>
            </a:r>
          </a:p>
          <a:p>
            <a:pPr lvl="1"/>
            <a:r>
              <a:rPr lang="it-IT" dirty="0"/>
              <a:t>CASI STUDIO</a:t>
            </a:r>
          </a:p>
          <a:p>
            <a:pPr lvl="1"/>
            <a:r>
              <a:rPr lang="it-IT" cap="all" dirty="0"/>
              <a:t>Sitografia e bibliografia di riferimento</a:t>
            </a:r>
          </a:p>
        </p:txBody>
      </p:sp>
    </p:spTree>
    <p:extLst>
      <p:ext uri="{BB962C8B-B14F-4D97-AF65-F5344CB8AC3E}">
        <p14:creationId xmlns:p14="http://schemas.microsoft.com/office/powerpoint/2010/main" val="2575421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Segnaposto immagine 31" descr="mani che applaudono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Titolo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it-IT" dirty="0"/>
              <a:t>Grazie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it-IT" dirty="0"/>
              <a:t>IRASE Sicilia</a:t>
            </a:r>
          </a:p>
        </p:txBody>
      </p:sp>
      <p:pic>
        <p:nvPicPr>
          <p:cNvPr id="8" name="Elemento grafico 7" descr="Utente" title="Icona - Nome relatore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85495" y="4006655"/>
            <a:ext cx="218900" cy="218900"/>
          </a:xfrm>
          <a:prstGeom prst="rect">
            <a:avLst/>
          </a:prstGeo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it-IT" dirty="0"/>
              <a:t>3474695096</a:t>
            </a:r>
          </a:p>
        </p:txBody>
      </p:sp>
      <p:pic>
        <p:nvPicPr>
          <p:cNvPr id="10" name="Elemento grafico 9" descr="Smartphone" title="Icona - Numero di telefono del relatore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85495" y="4355103"/>
            <a:ext cx="218900" cy="218900"/>
          </a:xfrm>
          <a:prstGeom prst="rect">
            <a:avLst/>
          </a:prstGeom>
        </p:spPr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it-IT" dirty="0"/>
              <a:t>www.irasesicilia.it</a:t>
            </a:r>
          </a:p>
        </p:txBody>
      </p:sp>
      <p:pic>
        <p:nvPicPr>
          <p:cNvPr id="9" name="Elemento grafico 8" descr="Busta" title="Icona - Posta elettronica del relatore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85495" y="4703551"/>
            <a:ext cx="218900" cy="218900"/>
          </a:xfrm>
          <a:prstGeom prst="rect">
            <a:avLst/>
          </a:prstGeom>
        </p:spPr>
      </p:pic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FD8A1232-50A8-4535-AAF9-7F4180EAA0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it-IT" dirty="0"/>
              <a:t>irasesicilia@gmail.com</a:t>
            </a:r>
          </a:p>
        </p:txBody>
      </p:sp>
      <p:pic>
        <p:nvPicPr>
          <p:cNvPr id="11" name="Elemento grafico 10" descr="Collegamento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472552" y="5040763"/>
            <a:ext cx="244786" cy="244786"/>
          </a:xfrm>
          <a:prstGeom prst="rect">
            <a:avLst/>
          </a:prstGeom>
        </p:spPr>
      </p:pic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12</a:t>
            </a:fld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BE6A0C5-9D42-E415-B2C3-82C2E8883C0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823" y="5410639"/>
            <a:ext cx="1995489" cy="14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000" y="773624"/>
            <a:ext cx="5472000" cy="2999426"/>
          </a:xfrm>
        </p:spPr>
        <p:txBody>
          <a:bodyPr rtlCol="0"/>
          <a:lstStyle/>
          <a:p>
            <a:pPr marL="0" indent="0" rtl="0">
              <a:buNone/>
            </a:pPr>
            <a:r>
              <a:rPr lang="it-IT" sz="2800" b="1" dirty="0">
                <a:solidFill>
                  <a:srgbClr val="081576"/>
                </a:solidFill>
              </a:rPr>
              <a:t>FINALITÀ</a:t>
            </a:r>
          </a:p>
          <a:p>
            <a:pPr marL="0" indent="0" rtl="0">
              <a:buNone/>
            </a:pPr>
            <a:r>
              <a:rPr lang="it-IT" sz="2000" i="1" dirty="0">
                <a:solidFill>
                  <a:srgbClr val="081576"/>
                </a:solidFill>
              </a:rPr>
              <a:t>Offrire una formazione completa in materia d’inclusività e gestione della classe con alunni con disabilità o con Disturbi Specifici dell’Apprendimento.</a:t>
            </a:r>
          </a:p>
        </p:txBody>
      </p:sp>
      <p:pic>
        <p:nvPicPr>
          <p:cNvPr id="9" name="Segnaposto immagine 8" descr="Mani che toccano un cellulare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Rettangolo 19" descr="Blocco in evidenza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244453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052" y="1198310"/>
            <a:ext cx="5345948" cy="1429704"/>
          </a:xfrm>
        </p:spPr>
        <p:txBody>
          <a:bodyPr bIns="36000" rtlCol="0"/>
          <a:lstStyle/>
          <a:p>
            <a:pPr rtl="0">
              <a:lnSpc>
                <a:spcPct val="80000"/>
              </a:lnSpc>
            </a:pPr>
            <a:r>
              <a:rPr lang="it-IT" sz="6000" dirty="0"/>
              <a:t>IRASE  Sicilia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414052" y="2628014"/>
            <a:ext cx="5345948" cy="1162800"/>
          </a:xfrm>
        </p:spPr>
        <p:txBody>
          <a:bodyPr rtlCol="0"/>
          <a:lstStyle/>
          <a:p>
            <a:pPr rtl="0"/>
            <a:r>
              <a:rPr lang="it-IT" dirty="0"/>
              <a:t>Istituto di Ricerca Accademica Sociale ed Educativa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/>
              <a:t>2</a:t>
            </a:fld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D2D1F0B-9AED-FEBD-BCE8-0F69DCC615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824" y="5394873"/>
            <a:ext cx="1706728" cy="1450720"/>
          </a:xfrm>
          <a:prstGeom prst="rect">
            <a:avLst/>
          </a:prstGeom>
        </p:spPr>
      </p:pic>
      <p:sp>
        <p:nvSpPr>
          <p:cNvPr id="7" name="Segnaposto testo 2">
            <a:extLst>
              <a:ext uri="{FF2B5EF4-FFF2-40B4-BE49-F238E27FC236}">
                <a16:creationId xmlns:a16="http://schemas.microsoft.com/office/drawing/2014/main" id="{38DDC61F-46D5-008C-AC61-A1F7E04208E4}"/>
              </a:ext>
            </a:extLst>
          </p:cNvPr>
          <p:cNvSpPr txBox="1">
            <a:spLocks/>
          </p:cNvSpPr>
          <p:nvPr/>
        </p:nvSpPr>
        <p:spPr>
          <a:xfrm>
            <a:off x="1447800" y="750362"/>
            <a:ext cx="4648200" cy="1162800"/>
          </a:xfrm>
          <a:prstGeom prst="rect">
            <a:avLst/>
          </a:prstGeom>
          <a:noFill/>
          <a:ln>
            <a:noFill/>
          </a:ln>
        </p:spPr>
        <p:txBody>
          <a:bodyPr vert="horz" lIns="180000" tIns="180000" rIns="180000" bIns="18000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b="1" dirty="0">
                <a:solidFill>
                  <a:srgbClr val="C00000"/>
                </a:solidFill>
              </a:rPr>
              <a:t>Meeting di formazione</a:t>
            </a:r>
          </a:p>
          <a:p>
            <a:r>
              <a:rPr lang="it-IT" b="1" dirty="0">
                <a:solidFill>
                  <a:srgbClr val="FFC000"/>
                </a:solidFill>
              </a:rPr>
              <a:t>Incontri di aggiornamento sulla tematica dell’INCLUSIONE</a:t>
            </a:r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egnaposto immagine 13" descr="Mano che scrive un appunto su un post-i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ttangolo 19" descr="Blocco in evidenza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100" y="1472232"/>
            <a:ext cx="6641900" cy="1124345"/>
          </a:xfrm>
        </p:spPr>
        <p:txBody>
          <a:bodyPr rtlCol="0"/>
          <a:lstStyle/>
          <a:p>
            <a:pPr rtl="0">
              <a:lnSpc>
                <a:spcPct val="90000"/>
              </a:lnSpc>
            </a:pPr>
            <a:r>
              <a:rPr lang="it-IT" sz="6000" dirty="0"/>
              <a:t>La nostra mission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118334" y="2596578"/>
            <a:ext cx="6641626" cy="1021268"/>
          </a:xfrm>
        </p:spPr>
        <p:txBody>
          <a:bodyPr rtlCol="0"/>
          <a:lstStyle/>
          <a:p>
            <a:pPr rtl="0"/>
            <a:r>
              <a:rPr lang="it-IT" dirty="0"/>
              <a:t>Il SEMINARIO itinerante offre una formazione approfondita sul tema dell’ICLUSIONE (20 ore), rivolta anche agli insegnanti che non hanno una specializzazione sul sostegno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/>
              <a:t>3</a:t>
            </a:fld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8EEB070-DD09-D9BD-E68B-5CC97C3450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824" y="5394873"/>
            <a:ext cx="1706728" cy="14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egnaposto immagine 10" descr="Scrivania con computer, telefono, libri e altro">
            <a:extLst>
              <a:ext uri="{FF2B5EF4-FFF2-40B4-BE49-F238E27FC236}">
                <a16:creationId xmlns:a16="http://schemas.microsoft.com/office/drawing/2014/main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5700" y="739827"/>
            <a:ext cx="5956300" cy="1944000"/>
          </a:xfrm>
        </p:spPr>
        <p:txBody>
          <a:bodyPr rtlCol="0"/>
          <a:lstStyle/>
          <a:p>
            <a:pPr rtl="0"/>
            <a:r>
              <a:rPr lang="it-IT" sz="6000" dirty="0"/>
              <a:t>MODULI FORMATIVI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5700" y="2683827"/>
            <a:ext cx="5956300" cy="2654491"/>
          </a:xfrm>
        </p:spPr>
        <p:txBody>
          <a:bodyPr rtlCol="0"/>
          <a:lstStyle/>
          <a:p>
            <a:pPr rtl="0"/>
            <a:r>
              <a:rPr lang="it-IT" dirty="0"/>
              <a:t>Il Corso prevede l’articolazione in 4 moduli:</a:t>
            </a:r>
          </a:p>
          <a:p>
            <a:pPr rtl="0"/>
            <a:r>
              <a:rPr lang="it-IT" dirty="0"/>
              <a:t>1. L’ARTE-TERAPIA a scuola e inclusione</a:t>
            </a:r>
          </a:p>
          <a:p>
            <a:pPr rtl="0"/>
            <a:r>
              <a:rPr lang="it-IT" dirty="0"/>
              <a:t>2. I DOCUMENTI per l’INCLUSIONE</a:t>
            </a:r>
          </a:p>
          <a:p>
            <a:pPr rtl="0"/>
            <a:r>
              <a:rPr lang="it-IT" dirty="0"/>
              <a:t>3. La NORMATIVA sull’INCLUSIONE e lo SFONDO PSICOPEDAGOGICO di riferimento</a:t>
            </a:r>
          </a:p>
          <a:p>
            <a:pPr rtl="0"/>
            <a:r>
              <a:rPr lang="it-IT" dirty="0"/>
              <a:t>4. METODOLOGIE e strategie didattiche per l’INCLUSIONE e VALUTAZIONE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452F4FE-3189-6B28-1BB5-B8DCAC1A94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824" y="5410639"/>
            <a:ext cx="1969486" cy="14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AC79B9D-B8C4-4841-1986-751674A816D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it-IT" dirty="0"/>
              <a:t>L’ARTE-TERAPIA a scuola e inclusione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5BAD024-9D58-292C-A0E1-100DCD4F560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it-IT" smtClean="0"/>
              <a:pPr rtl="0"/>
              <a:t>5</a:t>
            </a:fld>
            <a:endParaRPr lang="it-IT" dirty="0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B17CE87F-D723-691C-853F-779FE3CB4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it-IT" dirty="0"/>
              <a:t>PRIMO MODULO FORMATIVO</a:t>
            </a:r>
          </a:p>
        </p:txBody>
      </p:sp>
      <p:sp>
        <p:nvSpPr>
          <p:cNvPr id="13" name="Segnaposto testo 5">
            <a:extLst>
              <a:ext uri="{FF2B5EF4-FFF2-40B4-BE49-F238E27FC236}">
                <a16:creationId xmlns:a16="http://schemas.microsoft.com/office/drawing/2014/main" id="{4D2EBE9E-7FF5-955A-7E20-903EA92F55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 rtlCol="0"/>
          <a:lstStyle/>
          <a:p>
            <a:pPr rtl="0"/>
            <a:r>
              <a:rPr lang="it-IT" dirty="0"/>
              <a:t>DOCENTE FORMATORE:</a:t>
            </a:r>
          </a:p>
        </p:txBody>
      </p:sp>
      <p:sp>
        <p:nvSpPr>
          <p:cNvPr id="14" name="Segnaposto testo 6">
            <a:extLst>
              <a:ext uri="{FF2B5EF4-FFF2-40B4-BE49-F238E27FC236}">
                <a16:creationId xmlns:a16="http://schemas.microsoft.com/office/drawing/2014/main" id="{89E839D3-983C-E5D5-30FC-FD95C9B198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343141"/>
          </a:xfrm>
        </p:spPr>
        <p:txBody>
          <a:bodyPr rtlCol="0"/>
          <a:lstStyle/>
          <a:p>
            <a:pPr marL="0" indent="0" rtl="0">
              <a:buNone/>
            </a:pPr>
            <a:r>
              <a:rPr lang="it-IT" dirty="0"/>
              <a:t>Prof.ssa Anna PRIZZI</a:t>
            </a:r>
          </a:p>
        </p:txBody>
      </p:sp>
      <p:sp>
        <p:nvSpPr>
          <p:cNvPr id="15" name="Rettangolo 14" descr="Blocco in evidenza a destra&#10;">
            <a:extLst>
              <a:ext uri="{FF2B5EF4-FFF2-40B4-BE49-F238E27FC236}">
                <a16:creationId xmlns:a16="http://schemas.microsoft.com/office/drawing/2014/main" id="{74886E85-9432-A3EB-640A-D23E01184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it-IT" dirty="0"/>
          </a:p>
        </p:txBody>
      </p:sp>
      <p:sp>
        <p:nvSpPr>
          <p:cNvPr id="16" name="Rettangolo 15" descr="Blocco in evidenza a sinistra">
            <a:extLst>
              <a:ext uri="{FF2B5EF4-FFF2-40B4-BE49-F238E27FC236}">
                <a16:creationId xmlns:a16="http://schemas.microsoft.com/office/drawing/2014/main" id="{F3FA6B3D-E2F5-BAE2-6B2F-E1EC7657B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it-IT" dirty="0"/>
          </a:p>
        </p:txBody>
      </p:sp>
      <p:sp>
        <p:nvSpPr>
          <p:cNvPr id="17" name="Segnaposto contenuto 4">
            <a:extLst>
              <a:ext uri="{FF2B5EF4-FFF2-40B4-BE49-F238E27FC236}">
                <a16:creationId xmlns:a16="http://schemas.microsoft.com/office/drawing/2014/main" id="{B953BBE5-C493-E205-25F7-A1BBF088F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1316432"/>
          </a:xfrm>
        </p:spPr>
        <p:txBody>
          <a:bodyPr rtlCol="0"/>
          <a:lstStyle/>
          <a:p>
            <a:pPr lvl="1" rtl="0"/>
            <a:r>
              <a:rPr lang="it-IT" dirty="0"/>
              <a:t>Le origini dell’Arte-terapia</a:t>
            </a:r>
          </a:p>
          <a:p>
            <a:pPr lvl="1" rtl="0"/>
            <a:r>
              <a:rPr lang="it-IT" dirty="0"/>
              <a:t>Le diverse forme di Arte-terapia per favorire l’inclusione</a:t>
            </a:r>
          </a:p>
          <a:p>
            <a:pPr lvl="1" rtl="0"/>
            <a:r>
              <a:rPr lang="it-IT" dirty="0"/>
              <a:t>Il disegno e la pittura</a:t>
            </a:r>
          </a:p>
          <a:p>
            <a:pPr lvl="1" rtl="0"/>
            <a:r>
              <a:rPr lang="it-IT" dirty="0"/>
              <a:t>L’ Arte-movimento-terapia</a:t>
            </a:r>
          </a:p>
          <a:p>
            <a:pPr lvl="1" rtl="0"/>
            <a:endParaRPr lang="it-IT" dirty="0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77CB071C-2DB4-9AA6-2924-AEF67C1873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824" y="5410639"/>
            <a:ext cx="1984176" cy="14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86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SECONDO MODULO FORMATIVO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it-IT" dirty="0"/>
              <a:t>I DOCUMENTI PER L’INCLUSIONE: </a:t>
            </a:r>
            <a:r>
              <a:rPr lang="it-IT" i="1" dirty="0"/>
              <a:t>Lettura e interpretazione della documentazione diagnostica </a:t>
            </a:r>
          </a:p>
        </p:txBody>
      </p:sp>
      <p:sp>
        <p:nvSpPr>
          <p:cNvPr id="12" name="Rettangolo 11" descr="Blocco in evidenza a sinistra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194694"/>
          </a:xfrm>
        </p:spPr>
        <p:txBody>
          <a:bodyPr rtlCol="0"/>
          <a:lstStyle/>
          <a:p>
            <a:pPr lvl="1" rtl="0"/>
            <a:r>
              <a:rPr lang="it-IT" dirty="0"/>
              <a:t>ICF-CY e Profilo di Funzionamento: strumenti fondamentali nell’ottica di un P.E.I. inclusivo</a:t>
            </a:r>
          </a:p>
          <a:p>
            <a:pPr lvl="1" rtl="0"/>
            <a:r>
              <a:rPr lang="it-IT" dirty="0"/>
              <a:t>PEI</a:t>
            </a:r>
          </a:p>
          <a:p>
            <a:pPr lvl="1" rtl="0"/>
            <a:r>
              <a:rPr lang="it-IT" dirty="0"/>
              <a:t>Dalla diagnosi al PDP: Logica inclusiva, strumenti e loro funzionalità operative</a:t>
            </a:r>
          </a:p>
          <a:p>
            <a:pPr lvl="1" rtl="0"/>
            <a:r>
              <a:rPr lang="it-IT" dirty="0"/>
              <a:t>PDP: individualizzazione e personalizzazione della didattica inclusiva</a:t>
            </a:r>
          </a:p>
          <a:p>
            <a:pPr lvl="1" rtl="0"/>
            <a:r>
              <a:rPr lang="it-IT" dirty="0"/>
              <a:t>Il GLO: Gruppo di lavoro operativo per l'inclusione</a:t>
            </a:r>
          </a:p>
          <a:p>
            <a:pPr marL="266700" lvl="1" indent="0" rtl="0">
              <a:buNone/>
            </a:pPr>
            <a:endParaRPr lang="it-IT" dirty="0"/>
          </a:p>
        </p:txBody>
      </p:sp>
      <p:cxnSp>
        <p:nvCxnSpPr>
          <p:cNvPr id="11" name="Connettore diritto 10" descr="Divisore diapositiva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 descr="Blocco in evidenza a destra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 rtlCol="0"/>
          <a:lstStyle/>
          <a:p>
            <a:pPr rtl="0"/>
            <a:r>
              <a:rPr lang="it-IT" dirty="0"/>
              <a:t>DOCENTE FORMATORE: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343141"/>
          </a:xfrm>
        </p:spPr>
        <p:txBody>
          <a:bodyPr rtlCol="0"/>
          <a:lstStyle/>
          <a:p>
            <a:pPr marL="0" indent="0" rtl="0">
              <a:buNone/>
            </a:pPr>
            <a:r>
              <a:rPr lang="it-IT" dirty="0"/>
              <a:t>Prof.ssa Ilenia TARANTINO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6</a:t>
            </a:fld>
            <a:endParaRPr lang="it-IT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457C7B9D-7F6B-ABE9-B946-6281D83C7B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824" y="5426405"/>
            <a:ext cx="1984176" cy="14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BE57831-C729-A6D8-7F9D-FA34F36C6A6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rtl="0"/>
            <a:r>
              <a:rPr lang="it-IT"/>
              <a:t>Aggiungere un piè di pagina</a:t>
            </a:r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4226400-69C0-B7CC-23E4-970DDD5F718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it-IT" smtClean="0"/>
              <a:pPr rtl="0"/>
              <a:t>7</a:t>
            </a:fld>
            <a:endParaRPr lang="it-IT" dirty="0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83BFCAC5-30A8-375B-BD63-5C0575787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it-IT" dirty="0"/>
              <a:t>TERZO MODULO FORMATIVO</a:t>
            </a:r>
          </a:p>
        </p:txBody>
      </p:sp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684C9303-15BE-5799-1E29-8205E7B346A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/>
          <a:p>
            <a:pPr rtl="0"/>
            <a:r>
              <a:rPr lang="it-IT" dirty="0"/>
              <a:t>La NORMATIVA sull’INCLUSIONE e lo SFONDO PSICOPEDAGOGICO di riferimento</a:t>
            </a:r>
            <a:endParaRPr lang="it-IT" i="1" dirty="0"/>
          </a:p>
        </p:txBody>
      </p:sp>
      <p:sp>
        <p:nvSpPr>
          <p:cNvPr id="13" name="Rettangolo 12" descr="Blocco in evidenza a sinistra">
            <a:extLst>
              <a:ext uri="{FF2B5EF4-FFF2-40B4-BE49-F238E27FC236}">
                <a16:creationId xmlns:a16="http://schemas.microsoft.com/office/drawing/2014/main" id="{CB3C79DA-EAED-5474-C0E2-41046BFF5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it-IT" dirty="0"/>
          </a:p>
        </p:txBody>
      </p:sp>
      <p:sp>
        <p:nvSpPr>
          <p:cNvPr id="14" name="Segnaposto contenuto 4">
            <a:extLst>
              <a:ext uri="{FF2B5EF4-FFF2-40B4-BE49-F238E27FC236}">
                <a16:creationId xmlns:a16="http://schemas.microsoft.com/office/drawing/2014/main" id="{48EF814B-43B5-4090-E837-683FA17C8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194694"/>
          </a:xfrm>
        </p:spPr>
        <p:txBody>
          <a:bodyPr rtlCol="0"/>
          <a:lstStyle/>
          <a:p>
            <a:pPr lvl="1" rtl="0"/>
            <a:r>
              <a:rPr lang="it-IT" dirty="0"/>
              <a:t>NORMATIVA  sull’inclusione</a:t>
            </a:r>
          </a:p>
          <a:p>
            <a:pPr lvl="1" rtl="0"/>
            <a:r>
              <a:rPr lang="it-IT" dirty="0"/>
              <a:t>Sfondo psicopedagogico</a:t>
            </a:r>
          </a:p>
        </p:txBody>
      </p:sp>
      <p:cxnSp>
        <p:nvCxnSpPr>
          <p:cNvPr id="15" name="Connettore diritto 14" descr="Divisore diapositiva">
            <a:extLst>
              <a:ext uri="{FF2B5EF4-FFF2-40B4-BE49-F238E27FC236}">
                <a16:creationId xmlns:a16="http://schemas.microsoft.com/office/drawing/2014/main" id="{FD9FD53D-5420-3C1D-C505-505584F64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 descr="Blocco in evidenza a destra&#10;">
            <a:extLst>
              <a:ext uri="{FF2B5EF4-FFF2-40B4-BE49-F238E27FC236}">
                <a16:creationId xmlns:a16="http://schemas.microsoft.com/office/drawing/2014/main" id="{5927B2D4-3B40-8984-0E46-0A0693208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it-IT" dirty="0"/>
          </a:p>
        </p:txBody>
      </p:sp>
      <p:sp>
        <p:nvSpPr>
          <p:cNvPr id="17" name="Segnaposto testo 5">
            <a:extLst>
              <a:ext uri="{FF2B5EF4-FFF2-40B4-BE49-F238E27FC236}">
                <a16:creationId xmlns:a16="http://schemas.microsoft.com/office/drawing/2014/main" id="{E935E003-979C-294D-481C-CB40690B1256}"/>
              </a:ext>
            </a:extLst>
          </p:cNvPr>
          <p:cNvSpPr txBox="1">
            <a:spLocks/>
          </p:cNvSpPr>
          <p:nvPr/>
        </p:nvSpPr>
        <p:spPr>
          <a:xfrm>
            <a:off x="6300000" y="2443459"/>
            <a:ext cx="5472000" cy="3587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DOCENTE FORMATORE:</a:t>
            </a:r>
            <a:endParaRPr lang="it-IT" dirty="0"/>
          </a:p>
        </p:txBody>
      </p:sp>
      <p:sp>
        <p:nvSpPr>
          <p:cNvPr id="18" name="Segnaposto testo 6">
            <a:extLst>
              <a:ext uri="{FF2B5EF4-FFF2-40B4-BE49-F238E27FC236}">
                <a16:creationId xmlns:a16="http://schemas.microsoft.com/office/drawing/2014/main" id="{255AC622-99F5-BBCD-9879-38D25E113822}"/>
              </a:ext>
            </a:extLst>
          </p:cNvPr>
          <p:cNvSpPr txBox="1">
            <a:spLocks/>
          </p:cNvSpPr>
          <p:nvPr/>
        </p:nvSpPr>
        <p:spPr>
          <a:xfrm>
            <a:off x="6299887" y="2947459"/>
            <a:ext cx="5472113" cy="3431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dirty="0"/>
              <a:t>Prof.ssa Annamaria PIOPPO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DD606C81-3561-F2AE-8106-053A49BE3E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823" y="5410639"/>
            <a:ext cx="1995489" cy="14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39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4AE6592-B67D-EB26-00EE-AE0D7CF267D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it-IT" smtClean="0"/>
              <a:pPr rtl="0"/>
              <a:t>8</a:t>
            </a:fld>
            <a:endParaRPr lang="it-IT" dirty="0"/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BEEFA142-6390-981D-942F-A4841A9EF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it-IT" dirty="0"/>
              <a:t>QUARTO MODULO FORMATIVO</a:t>
            </a:r>
          </a:p>
        </p:txBody>
      </p:sp>
      <p:sp>
        <p:nvSpPr>
          <p:cNvPr id="19" name="Segnaposto testo 2">
            <a:extLst>
              <a:ext uri="{FF2B5EF4-FFF2-40B4-BE49-F238E27FC236}">
                <a16:creationId xmlns:a16="http://schemas.microsoft.com/office/drawing/2014/main" id="{FEA7226F-8A07-37EF-18FD-240003500A7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/>
          <a:p>
            <a:pPr rtl="0"/>
            <a:r>
              <a:rPr lang="it-IT"/>
              <a:t>METODOLOGIE </a:t>
            </a:r>
            <a:r>
              <a:rPr lang="it-IT" dirty="0"/>
              <a:t>E STRATEGIE DIDATTICHE </a:t>
            </a:r>
            <a:r>
              <a:rPr lang="it-IT"/>
              <a:t>PER L’INCLUSIONE: PROGETTARE </a:t>
            </a:r>
            <a:r>
              <a:rPr lang="it-IT" dirty="0"/>
              <a:t>BENE PER VALUTARE MEGLIO.</a:t>
            </a:r>
            <a:endParaRPr lang="it-IT" i="1" dirty="0"/>
          </a:p>
        </p:txBody>
      </p:sp>
      <p:sp>
        <p:nvSpPr>
          <p:cNvPr id="20" name="Rettangolo 19" descr="Blocco in evidenza a sinistra">
            <a:extLst>
              <a:ext uri="{FF2B5EF4-FFF2-40B4-BE49-F238E27FC236}">
                <a16:creationId xmlns:a16="http://schemas.microsoft.com/office/drawing/2014/main" id="{D9526A1D-2084-A1E0-61EB-8ABBB03B7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it-IT" dirty="0"/>
          </a:p>
        </p:txBody>
      </p:sp>
      <p:sp>
        <p:nvSpPr>
          <p:cNvPr id="21" name="Segnaposto contenuto 4">
            <a:extLst>
              <a:ext uri="{FF2B5EF4-FFF2-40B4-BE49-F238E27FC236}">
                <a16:creationId xmlns:a16="http://schemas.microsoft.com/office/drawing/2014/main" id="{892BE89E-9551-8FF5-E455-54DF8CE92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194694"/>
          </a:xfrm>
        </p:spPr>
        <p:txBody>
          <a:bodyPr rtlCol="0"/>
          <a:lstStyle/>
          <a:p>
            <a:pPr lvl="1" rtl="0"/>
            <a:r>
              <a:rPr lang="it-IT" dirty="0"/>
              <a:t>Metodologie per l’inclusione</a:t>
            </a:r>
          </a:p>
          <a:p>
            <a:pPr lvl="1" rtl="0"/>
            <a:r>
              <a:rPr lang="it-IT" dirty="0"/>
              <a:t>Strategie didattiche per l’inclusione</a:t>
            </a:r>
          </a:p>
          <a:p>
            <a:pPr lvl="1" rtl="0"/>
            <a:r>
              <a:rPr lang="it-IT" dirty="0"/>
              <a:t>Progettazione e valutazione</a:t>
            </a:r>
          </a:p>
        </p:txBody>
      </p:sp>
      <p:cxnSp>
        <p:nvCxnSpPr>
          <p:cNvPr id="22" name="Connettore diritto 21" descr="Divisore diapositiva">
            <a:extLst>
              <a:ext uri="{FF2B5EF4-FFF2-40B4-BE49-F238E27FC236}">
                <a16:creationId xmlns:a16="http://schemas.microsoft.com/office/drawing/2014/main" id="{F3126DF5-6FC5-B483-B3E8-BAEC231BC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22" descr="Blocco in evidenza a destra&#10;">
            <a:extLst>
              <a:ext uri="{FF2B5EF4-FFF2-40B4-BE49-F238E27FC236}">
                <a16:creationId xmlns:a16="http://schemas.microsoft.com/office/drawing/2014/main" id="{7B1F6E08-FD5E-2BDA-E3D2-AA6F7F865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it-IT" dirty="0"/>
          </a:p>
        </p:txBody>
      </p:sp>
      <p:sp>
        <p:nvSpPr>
          <p:cNvPr id="24" name="Segnaposto testo 5">
            <a:extLst>
              <a:ext uri="{FF2B5EF4-FFF2-40B4-BE49-F238E27FC236}">
                <a16:creationId xmlns:a16="http://schemas.microsoft.com/office/drawing/2014/main" id="{5C99C95C-14B8-F125-6750-CAC97AB045F9}"/>
              </a:ext>
            </a:extLst>
          </p:cNvPr>
          <p:cNvSpPr txBox="1">
            <a:spLocks/>
          </p:cNvSpPr>
          <p:nvPr/>
        </p:nvSpPr>
        <p:spPr>
          <a:xfrm>
            <a:off x="6300000" y="2443459"/>
            <a:ext cx="5472000" cy="3587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DOCENTE FORMATORE:</a:t>
            </a:r>
            <a:endParaRPr lang="it-IT" dirty="0"/>
          </a:p>
        </p:txBody>
      </p:sp>
      <p:sp>
        <p:nvSpPr>
          <p:cNvPr id="25" name="Segnaposto testo 6">
            <a:extLst>
              <a:ext uri="{FF2B5EF4-FFF2-40B4-BE49-F238E27FC236}">
                <a16:creationId xmlns:a16="http://schemas.microsoft.com/office/drawing/2014/main" id="{DD45CA93-B447-DFD5-57F8-0C1EBEF4F975}"/>
              </a:ext>
            </a:extLst>
          </p:cNvPr>
          <p:cNvSpPr txBox="1">
            <a:spLocks/>
          </p:cNvSpPr>
          <p:nvPr/>
        </p:nvSpPr>
        <p:spPr>
          <a:xfrm>
            <a:off x="6299887" y="2947459"/>
            <a:ext cx="5472113" cy="3431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dirty="0"/>
              <a:t>Prof.ssa Cristina GRAZIANO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50E81B01-6FC6-D5FC-2657-7551AFC581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824" y="5410639"/>
            <a:ext cx="1984176" cy="14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78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egnaposto immagine 22" descr="Donna con portatile che sorride">
            <a:extLst>
              <a:ext uri="{FF2B5EF4-FFF2-40B4-BE49-F238E27FC236}">
                <a16:creationId xmlns:a16="http://schemas.microsoft.com/office/drawing/2014/main" id="{35E3CE9E-B03C-CB4B-A83A-D3265C7A05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00" y="2156226"/>
            <a:ext cx="6465562" cy="1286045"/>
          </a:xfrm>
        </p:spPr>
        <p:txBody>
          <a:bodyPr rtlCol="0"/>
          <a:lstStyle/>
          <a:p>
            <a:pPr rtl="0"/>
            <a:r>
              <a:rPr lang="it-IT" sz="4000" dirty="0"/>
              <a:t>ARTICOLAZIONE DEL CORSO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2972F17A-D965-40B9-8ABB-C634072DB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" y="3442271"/>
            <a:ext cx="5202621" cy="2422501"/>
          </a:xfrm>
        </p:spPr>
        <p:txBody>
          <a:bodyPr rtlCol="0"/>
          <a:lstStyle/>
          <a:p>
            <a:pPr rtl="0"/>
            <a:r>
              <a:rPr lang="it-IT" sz="2000" dirty="0"/>
              <a:t>Il corso sarà articolato in 8 incontri da due ore per cui 16 ore  di collegamento in modalità sincrona .</a:t>
            </a:r>
          </a:p>
          <a:p>
            <a:pPr rtl="0"/>
            <a:r>
              <a:rPr lang="it-IT" sz="2000" dirty="0"/>
              <a:t>Ognuno dei 4 moduli formativi prevede due incontri da  2 ore  nei quali vi sarà un’ora e mezza di relazione da parte del docente  formatore e mezz’ora di dibattito.</a:t>
            </a:r>
          </a:p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9</a:t>
            </a:fld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5DBF434-DAD1-9AB3-FB02-BB296F8A48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824" y="5410639"/>
            <a:ext cx="1984176" cy="14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95413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ta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6126_TF16411250.potx" id="{675E8371-EC70-4345-8B64-A71003B56298}" vid="{0F92AA19-00D6-4C71-B13F-219D7994A0B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2218FC-8412-44B9-9E82-D51F1F531141}">
  <ds:schemaRefs>
    <ds:schemaRef ds:uri="http://purl.org/dc/elements/1.1/"/>
    <ds:schemaRef ds:uri="http://schemas.microsoft.com/sharepoint/v3"/>
    <ds:schemaRef ds:uri="http://schemas.microsoft.com/office/2006/documentManagement/types"/>
    <ds:schemaRef ds:uri="fb0879af-3eba-417a-a55a-ffe6dcd6ca77"/>
    <ds:schemaRef ds:uri="http://schemas.microsoft.com/office/2006/metadata/properties"/>
    <ds:schemaRef ds:uri="http://schemas.microsoft.com/office/infopath/2007/PartnerControls"/>
    <ds:schemaRef ds:uri="6dc4bcd6-49db-4c07-9060-8acfc67cef9f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{15484C48-8C26-4D95-8680-A21B17F357E5}tf16411250_win32</Template>
  <TotalTime>258</TotalTime>
  <Words>587</Words>
  <Application>Microsoft Office PowerPoint</Application>
  <PresentationFormat>Widescreen</PresentationFormat>
  <Paragraphs>109</Paragraphs>
  <Slides>12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9" baseType="lpstr">
      <vt:lpstr>Aptos SemiBold</vt:lpstr>
      <vt:lpstr>Arial</vt:lpstr>
      <vt:lpstr>Calibri</vt:lpstr>
      <vt:lpstr>Candara</vt:lpstr>
      <vt:lpstr>Corbel</vt:lpstr>
      <vt:lpstr>Times New Roman</vt:lpstr>
      <vt:lpstr>Personalizzata</vt:lpstr>
      <vt:lpstr>Inclusione e dintorni </vt:lpstr>
      <vt:lpstr>IRASE  Sicilia</vt:lpstr>
      <vt:lpstr>La nostra mission</vt:lpstr>
      <vt:lpstr>MODULI FORMATIVI</vt:lpstr>
      <vt:lpstr>PRIMO MODULO FORMATIVO</vt:lpstr>
      <vt:lpstr>SECONDO MODULO FORMATIVO</vt:lpstr>
      <vt:lpstr>TERZO MODULO FORMATIVO</vt:lpstr>
      <vt:lpstr>QUARTO MODULO FORMATIVO</vt:lpstr>
      <vt:lpstr>ARTICOLAZIONE DEL CORSO</vt:lpstr>
      <vt:lpstr>Calendario primi incontri di meeting ore 16-18</vt:lpstr>
      <vt:lpstr>MATERIALE FORMATIVO</vt:lpstr>
      <vt:lpstr>Grazie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Inclusione e dintorni</dc:title>
  <dc:creator>MAURONER MANUELA</dc:creator>
  <cp:lastModifiedBy>adelaide de marco</cp:lastModifiedBy>
  <cp:revision>46</cp:revision>
  <dcterms:created xsi:type="dcterms:W3CDTF">2023-12-20T16:52:50Z</dcterms:created>
  <dcterms:modified xsi:type="dcterms:W3CDTF">2024-01-08T11:12:01Z</dcterms:modified>
</cp:coreProperties>
</file>